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0" autoAdjust="0"/>
    <p:restoredTop sz="94660"/>
  </p:normalViewPr>
  <p:slideViewPr>
    <p:cSldViewPr snapToGrid="0">
      <p:cViewPr varScale="1">
        <p:scale>
          <a:sx n="84" d="100"/>
          <a:sy n="84" d="100"/>
        </p:scale>
        <p:origin x="307" y="-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1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História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AB651F-5666-E732-F69C-767A41813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/>
          <a:lstStyle/>
          <a:p>
            <a:pPr marL="0" indent="0">
              <a:buNone/>
            </a:pPr>
            <a:r>
              <a:rPr lang="pt-BR" b="1" dirty="0"/>
              <a:t>Indústria 1.0 - O Nascimento da Máquina</a:t>
            </a:r>
          </a:p>
          <a:p>
            <a:pPr marL="0" indent="0">
              <a:buNone/>
            </a:pPr>
            <a:r>
              <a:rPr lang="pt-BR" dirty="0"/>
              <a:t>Antes desta fase, a produção dependia da força muscular (humana ou animal). A introdução da máquina a vapor permitiu que as fábricas não precisassem mais estar perto de rios (rodas d'água) e aumentou drasticamente a força de tração.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1.1 - História, da Indústria 1.0 à 4.0</a:t>
            </a:r>
          </a:p>
          <a:p>
            <a:endParaRPr lang="pt-BR" sz="1800" dirty="0"/>
          </a:p>
        </p:txBody>
      </p:sp>
      <p:pic>
        <p:nvPicPr>
          <p:cNvPr id="8" name="Imagem 7" descr="Foto preta e branca de trem nos trilhos ao lado de uma janela&#10;&#10;O conteúdo gerado por IA pode estar incorreto.">
            <a:extLst>
              <a:ext uri="{FF2B5EF4-FFF2-40B4-BE49-F238E27FC236}">
                <a16:creationId xmlns:a16="http://schemas.microsoft.com/office/drawing/2014/main" id="{B9DC0BBB-D212-C5CF-3774-4E947173D0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048" y="3334214"/>
            <a:ext cx="4558990" cy="323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7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53449-A0A9-A09A-C2CC-53EF2324E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E7F983-8778-96CF-8D7F-DC200F6058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7C7C0AE-A4ED-6BD5-49BD-A4973EB5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72DD07-176D-0598-1D6D-3140AF6D0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/>
          <a:lstStyle/>
          <a:p>
            <a:pPr marL="0" indent="0">
              <a:buNone/>
            </a:pPr>
            <a:r>
              <a:rPr lang="pt-BR" b="1" dirty="0"/>
              <a:t>Indústria 2.0: A Era da Eletricidade</a:t>
            </a:r>
          </a:p>
          <a:p>
            <a:pPr marL="0" indent="0">
              <a:buNone/>
            </a:pPr>
            <a:r>
              <a:rPr lang="pt-BR" dirty="0"/>
              <a:t>Aqui, o destaque é Henry Ford. Com a eletricidade, surgiram as esteiras rolantes. O trabalho foi fragmentado: cada operário fazia uma única tarefa repetitiva, permitindo fabricar produtos (como o famoso Carro Modelo T) em quantidades gigantescas e custos menores.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0B63EC4-3C24-AE6B-40BE-31D4F3D02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14DA4914-4497-1E4C-ED23-39AFD17C9D3F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1.1 - História, da Indústria 1.0 à 4.0</a:t>
            </a:r>
          </a:p>
          <a:p>
            <a:endParaRPr lang="pt-BR" sz="1800" dirty="0"/>
          </a:p>
        </p:txBody>
      </p:sp>
      <p:pic>
        <p:nvPicPr>
          <p:cNvPr id="9" name="Imagem 8" descr="Foto preta e branca de uma estação&#10;&#10;O conteúdo gerado por IA pode estar incorreto.">
            <a:extLst>
              <a:ext uri="{FF2B5EF4-FFF2-40B4-BE49-F238E27FC236}">
                <a16:creationId xmlns:a16="http://schemas.microsoft.com/office/drawing/2014/main" id="{46D8055A-EDAE-7E77-68B7-F9FCB41B7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327" y="3346704"/>
            <a:ext cx="4059937" cy="321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10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9F8D3-0997-F8EF-92C3-5624C13A8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EBBC36-BD22-FB63-64EA-5146E51B40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9605200-0FAD-37A0-484D-3170D007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7F31C4D-AC8D-3E03-63D6-AB7A00C21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4992624" cy="4936420"/>
          </a:xfrm>
        </p:spPr>
        <p:txBody>
          <a:bodyPr/>
          <a:lstStyle/>
          <a:p>
            <a:pPr marL="0" indent="0">
              <a:buNone/>
            </a:pPr>
            <a:r>
              <a:rPr lang="pt-BR" b="1" dirty="0"/>
              <a:t>Indústria 3.0: Um marco que começou por volta de 1969</a:t>
            </a:r>
          </a:p>
          <a:p>
            <a:pPr marL="0" indent="0">
              <a:buNone/>
            </a:pPr>
            <a:r>
              <a:rPr lang="pt-BR" dirty="0"/>
              <a:t>Antes do PLC (ou CLP, em português: Controlador Lógico Programável), a automação era feita com milhares de relés elétricos. Imagine paredes inteiras cobertas por fios e chaves mecânicas! </a:t>
            </a:r>
            <a:br>
              <a:rPr lang="pt-BR" dirty="0"/>
            </a:br>
            <a:r>
              <a:rPr lang="pt-BR" dirty="0"/>
              <a:t>Se o engenheiro quisesse mudar um simples passo na produção, ele precisava refazer toda a fiação manualmente. Era um trabalho demorado e muito propenso a erros.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713759DE-901F-547E-CEBF-15ED902CD0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168A823F-FE65-0CF4-D942-7AE7E25388B8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1.1 - História, da Indústria 1.0 à 4.0</a:t>
            </a:r>
          </a:p>
          <a:p>
            <a:endParaRPr lang="pt-BR" sz="1800" dirty="0"/>
          </a:p>
        </p:txBody>
      </p:sp>
      <p:pic>
        <p:nvPicPr>
          <p:cNvPr id="8" name="Imagem 7" descr="Homem fazendo manobra com skate no pé&#10;&#10;O conteúdo gerado por IA pode estar incorreto.">
            <a:extLst>
              <a:ext uri="{FF2B5EF4-FFF2-40B4-BE49-F238E27FC236}">
                <a16:creationId xmlns:a16="http://schemas.microsoft.com/office/drawing/2014/main" id="{348741AB-BC0E-3A9E-E08B-3E03DA3C93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9" y="981308"/>
            <a:ext cx="4465107" cy="547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17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0E3ED-3A52-5DD0-8494-476094888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E86966-F881-9B31-8750-A5FB9FD3D2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7DD45C5-7D41-63AA-68D0-E5B5ECD67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4DE40D-216E-D70C-A561-D06B1B5FC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t-BR" b="1" dirty="0"/>
              <a:t>Indústria 3.0: O PLC surgiu</a:t>
            </a:r>
          </a:p>
          <a:p>
            <a:pPr marL="0" indent="0">
              <a:buNone/>
            </a:pPr>
            <a:r>
              <a:rPr lang="pt-BR" b="1" dirty="0"/>
              <a:t>O PLC surgiu para substituir esse "emaranhado" de fios por software. Com ele, o controle passou a ser digital e programável.</a:t>
            </a:r>
            <a:br>
              <a:rPr lang="pt-BR" b="1" dirty="0"/>
            </a:br>
            <a:r>
              <a:rPr lang="pt-BR" b="1" dirty="0"/>
              <a:t>🧠 Como o PLC mudou o jogo?</a:t>
            </a:r>
            <a:br>
              <a:rPr lang="pt-BR" b="1" dirty="0"/>
            </a:br>
            <a:r>
              <a:rPr lang="pt-BR" b="1" dirty="0"/>
              <a:t>1. Segurança em Primeiro Lugar: O PLC permitiu que máquinas operassem sozinhas em ambientes com calor extremo, gases tóxicos ou risco de esmagamento, onde antes um humano precisava estar fisicamente presente. 🛡️</a:t>
            </a:r>
            <a:br>
              <a:rPr lang="pt-BR" b="1" dirty="0"/>
            </a:br>
            <a:r>
              <a:rPr lang="pt-BR" b="1" dirty="0"/>
              <a:t>2. Precisão Inabalável: Ao contrário de nós, uma máquina controlada por PLC não se cansa nem se distrai. Ela executa a mesma tarefa repetitiva com precisão de milésimos de segundo. ⏱️</a:t>
            </a:r>
            <a:br>
              <a:rPr lang="pt-BR" b="1" dirty="0"/>
            </a:br>
            <a:r>
              <a:rPr lang="pt-BR" b="1" dirty="0"/>
              <a:t>3. Flexibilidade Rápida: Para mudar a produção (</a:t>
            </a:r>
            <a:r>
              <a:rPr lang="pt-BR" b="1" dirty="0" err="1"/>
              <a:t>ex</a:t>
            </a:r>
            <a:r>
              <a:rPr lang="pt-BR" b="1" dirty="0"/>
              <a:t>: trocar o modelo de um carro na linha), bastava carregar um novo programa no PLC, em vez de passar semanas trocando cabos elétricos. 💾</a:t>
            </a:r>
            <a:br>
              <a:rPr lang="pt-BR" b="1" dirty="0"/>
            </a:br>
            <a:r>
              <a:rPr lang="pt-BR" b="1" dirty="0"/>
              <a:t>Para entendermos como isso funciona na prática, imagine uma esteira que precisa parar toda vez que um sensor detecta uma caixa. 📦</a:t>
            </a:r>
            <a:br>
              <a:rPr lang="pt-BR" b="1" dirty="0"/>
            </a:br>
            <a:r>
              <a:rPr lang="pt-BR" b="1" dirty="0"/>
              <a:t>No sistema antigo (antes do PLC), a eletricidade passava fisicamente por vários interruptores e bobinas até desligar o motor. No PLC, o sensor envia apenas um sinal de "0" ou "1" para um processador.</a:t>
            </a:r>
            <a:br>
              <a:rPr lang="pt-BR" b="1" dirty="0"/>
            </a:br>
            <a:r>
              <a:rPr lang="pt-BR" b="1" dirty="0"/>
              <a:t>Pensando nisso, se você fosse o programador dessa esteira, qual seria a principal vantagem de ter um "cérebro eletrônico" processando essa informação em vez de apenas fios conectados diretamente?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E2B2B92D-6B7C-6795-619E-6D79CAC10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34E54B11-3EA1-4917-B60E-DBA8F4129CF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1.1 - História, da Indústria 1.0 à 4.0</a:t>
            </a:r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299585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65E1F-265D-1026-57F8-B7345CA9F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05734A-F852-DA1E-36E4-B75E208DC0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CEA602-9907-4942-23E7-83898FF92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E3FFF0-8D9E-8E17-E4BD-D188C6529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/>
          <a:lstStyle/>
          <a:p>
            <a:pPr marL="0" indent="0">
              <a:buNone/>
            </a:pPr>
            <a:r>
              <a:rPr lang="pt-BR" b="1" dirty="0"/>
              <a:t>Indústria 4.0: Conectividade total</a:t>
            </a:r>
          </a:p>
          <a:p>
            <a:pPr marL="0" indent="0">
              <a:buNone/>
            </a:pPr>
            <a:r>
              <a:rPr lang="pt-BR" dirty="0"/>
              <a:t>Se na fase anterior as máquinas eram automatizadas para realizar tarefas sozinhas, agora elas são capazes de compartilhar dados, aprender com o ambiente e tomar decisões em conjunto. O "combustível" dessa revolução é a Internet das Coisas (IoT). 🌐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2F14B5-E6FE-2C2B-571A-1FACA2C4B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9F4B67A5-931D-22DA-D67B-105738071D00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1.1 - História, da Indústria 1.0 à 4.0</a:t>
            </a:r>
          </a:p>
          <a:p>
            <a:endParaRPr lang="pt-BR" sz="1800" dirty="0"/>
          </a:p>
        </p:txBody>
      </p:sp>
      <p:pic>
        <p:nvPicPr>
          <p:cNvPr id="8" name="Imagem 7" descr="Diagrama&#10;&#10;O conteúdo gerado por IA pode estar incorreto.">
            <a:extLst>
              <a:ext uri="{FF2B5EF4-FFF2-40B4-BE49-F238E27FC236}">
                <a16:creationId xmlns:a16="http://schemas.microsoft.com/office/drawing/2014/main" id="{899C4969-51C4-F4EB-2753-548C23389A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989" y="3271576"/>
            <a:ext cx="4084539" cy="358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025961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587</Words>
  <Application>Microsoft Office PowerPoint</Application>
  <PresentationFormat>Widescreen</PresentationFormat>
  <Paragraphs>22</Paragraphs>
  <Slides>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9" baseType="lpstr">
      <vt:lpstr>Arial</vt:lpstr>
      <vt:lpstr>Grandview Display</vt:lpstr>
      <vt:lpstr>DashVTI</vt:lpstr>
      <vt:lpstr>Módulo 1 –Aula 1</vt:lpstr>
      <vt:lpstr>Aula 1 – Introdução à Automação Industrial </vt:lpstr>
      <vt:lpstr>Aula 1 – Introdução à Automação Industrial </vt:lpstr>
      <vt:lpstr>Aula 1 – Introdução à Automação Industrial </vt:lpstr>
      <vt:lpstr>Aula 1 – Introdução à Automação Industrial </vt:lpstr>
      <vt:lpstr>Aula 1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</cp:revision>
  <dcterms:created xsi:type="dcterms:W3CDTF">2026-03-07T12:39:04Z</dcterms:created>
  <dcterms:modified xsi:type="dcterms:W3CDTF">2026-03-07T13:29:01Z</dcterms:modified>
</cp:coreProperties>
</file>